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</p:sldIdLst>
  <p:sldSz cx="7559675" cy="10080625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5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48" y="60"/>
      </p:cViewPr>
      <p:guideLst>
        <p:guide orient="horz" pos="3175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1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1" y="1"/>
            <a:ext cx="2953443" cy="496639"/>
          </a:xfrm>
          <a:prstGeom prst="rect">
            <a:avLst/>
          </a:prstGeom>
          <a:noFill/>
          <a:ln>
            <a:noFill/>
          </a:ln>
        </p:spPr>
        <p:txBody>
          <a:bodyPr vert="horz" wrap="square" lIns="82562" tIns="41275" rIns="82562" bIns="41275" anchor="t" anchorCtr="0" compatLnSpc="0">
            <a:noAutofit/>
          </a:bodyPr>
          <a:lstStyle/>
          <a:p>
            <a:pPr defTabSz="838785" hangingPunct="0"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00">
              <a:solidFill>
                <a:srgbClr val="000000"/>
              </a:solidFill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52144" y="1"/>
            <a:ext cx="2953443" cy="496639"/>
          </a:xfrm>
          <a:prstGeom prst="rect">
            <a:avLst/>
          </a:prstGeom>
          <a:noFill/>
          <a:ln>
            <a:noFill/>
          </a:ln>
        </p:spPr>
        <p:txBody>
          <a:bodyPr vert="horz" wrap="square" lIns="82562" tIns="41275" rIns="82562" bIns="41275" anchor="t" anchorCtr="0" compatLnSpc="0">
            <a:noAutofit/>
          </a:bodyPr>
          <a:lstStyle/>
          <a:p>
            <a:pPr algn="r" defTabSz="838785" hangingPunct="0"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00">
              <a:solidFill>
                <a:srgbClr val="000000"/>
              </a:solidFill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1" y="9442538"/>
            <a:ext cx="2953443" cy="496639"/>
          </a:xfrm>
          <a:prstGeom prst="rect">
            <a:avLst/>
          </a:prstGeom>
          <a:noFill/>
          <a:ln>
            <a:noFill/>
          </a:ln>
        </p:spPr>
        <p:txBody>
          <a:bodyPr vert="horz" wrap="square" lIns="82562" tIns="41275" rIns="82562" bIns="41275" anchor="b" anchorCtr="0" compatLnSpc="0">
            <a:noAutofit/>
          </a:bodyPr>
          <a:lstStyle/>
          <a:p>
            <a:pPr defTabSz="838785" hangingPunct="0"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00">
              <a:solidFill>
                <a:srgbClr val="000000"/>
              </a:solidFill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52144" y="9442538"/>
            <a:ext cx="2953443" cy="496639"/>
          </a:xfrm>
          <a:prstGeom prst="rect">
            <a:avLst/>
          </a:prstGeom>
          <a:noFill/>
          <a:ln>
            <a:noFill/>
          </a:ln>
        </p:spPr>
        <p:txBody>
          <a:bodyPr vert="horz" wrap="square" lIns="82562" tIns="41275" rIns="82562" bIns="41275" anchor="b" anchorCtr="0" compatLnSpc="0">
            <a:noAutofit/>
          </a:bodyPr>
          <a:lstStyle/>
          <a:p>
            <a:pPr algn="r" defTabSz="838785" hangingPunct="0"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263D9CB-2C03-4861-9539-15EB7284C36D}" type="slidenum">
              <a:pPr algn="r" defTabSz="838785" hangingPunct="0">
                <a:defRPr sz="1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en-US" sz="1300">
              <a:solidFill>
                <a:srgbClr val="000000"/>
              </a:solidFill>
              <a:latin typeface="Arial" pitchFamily="18"/>
              <a:ea typeface="Andale Sans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84986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2005013" y="755650"/>
            <a:ext cx="2794000" cy="3725863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680589" y="4721103"/>
            <a:ext cx="5444400" cy="44724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1" y="1"/>
            <a:ext cx="2953443" cy="49663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83878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3852144" y="1"/>
            <a:ext cx="2953443" cy="49663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83878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1" y="9442538"/>
            <a:ext cx="2953443" cy="49663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83878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3852144" y="9442538"/>
            <a:ext cx="2953443" cy="49663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83878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924787C2-D665-4236-9F71-C6EC59F2910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198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ru-RU" sz="2000" b="0" i="0" u="none" strike="noStrike" kern="1200" cap="none" spc="0" baseline="0">
        <a:solidFill>
          <a:srgbClr val="000000"/>
        </a:solidFill>
        <a:uFillTx/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0" y="1649056"/>
            <a:ext cx="7559673" cy="3509805"/>
          </a:xfrm>
          <a:prstGeom prst="rect">
            <a:avLst/>
          </a:prstGeom>
        </p:spPr>
        <p:txBody>
          <a:bodyPr anchor="b"/>
          <a:lstStyle>
            <a:lvl1pPr>
              <a:defRPr sz="4499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945261" y="5294339"/>
            <a:ext cx="5669161" cy="2434425"/>
          </a:xfrm>
        </p:spPr>
        <p:txBody>
          <a:bodyPr anchorCtr="1"/>
          <a:lstStyle>
            <a:lvl1pPr algn="ctr">
              <a:defRPr sz="1800"/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342EEA-29BA-4042-85E0-8845792753E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04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143" y="9174494"/>
            <a:ext cx="1928646" cy="90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8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2512752"/>
            <a:ext cx="7559673" cy="4193557"/>
          </a:xfrm>
          <a:prstGeom prst="rect">
            <a:avLst/>
          </a:prstGeom>
        </p:spPr>
        <p:txBody>
          <a:bodyPr anchor="b"/>
          <a:lstStyle>
            <a:lvl1pPr>
              <a:defRPr sz="4499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15483" y="6746525"/>
            <a:ext cx="6520366" cy="2203676"/>
          </a:xfrm>
        </p:spPr>
        <p:txBody>
          <a:bodyPr/>
          <a:lstStyle>
            <a:lvl1pPr>
              <a:defRPr sz="18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4A1BB8-9002-4635-8957-3693B92332B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60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7559673" cy="208485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377391" y="2358219"/>
            <a:ext cx="3344116" cy="665338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3835789" y="2358219"/>
            <a:ext cx="3345304" cy="665338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3BF9B1-85F2-4D9F-AE86-8664438E4BE3}" type="slidenum"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514" y="4587247"/>
            <a:ext cx="1928646" cy="90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537685"/>
            <a:ext cx="7559673" cy="19475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20247" y="2470407"/>
            <a:ext cx="3198872" cy="1210857"/>
          </a:xfrm>
        </p:spPr>
        <p:txBody>
          <a:bodyPr anchor="b"/>
          <a:lstStyle>
            <a:lvl1pPr>
              <a:defRPr sz="18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520247" y="3681273"/>
            <a:ext cx="3198872" cy="54171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3827458" y="2470407"/>
            <a:ext cx="3213155" cy="1210857"/>
          </a:xfrm>
        </p:spPr>
        <p:txBody>
          <a:bodyPr anchor="b"/>
          <a:lstStyle>
            <a:lvl1pPr>
              <a:defRPr sz="18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 txBox="1">
            <a:spLocks noGrp="1"/>
          </p:cNvSpPr>
          <p:nvPr>
            <p:ph idx="4"/>
          </p:nvPr>
        </p:nvSpPr>
        <p:spPr>
          <a:xfrm>
            <a:off x="3827458" y="3681273"/>
            <a:ext cx="3213155" cy="54171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F5E371-45AB-40B2-9718-600B1E7EFF0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82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7559673" cy="208485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A007CA-E383-4386-AF08-81878FF05C9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66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C80642-3C67-42BF-BE42-C2BFC7AB855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07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2958394" cy="3025036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3214353" y="1452186"/>
            <a:ext cx="3826270" cy="7163555"/>
          </a:xfrm>
        </p:spPr>
        <p:txBody>
          <a:bodyPr/>
          <a:lstStyle>
            <a:lvl1pPr>
              <a:defRPr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520247" y="3025036"/>
            <a:ext cx="2438147" cy="5601285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CAD816-BA6F-4AC6-8687-16964F7E715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62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2958394" cy="3025036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3214353" y="1452186"/>
            <a:ext cx="3826270" cy="71635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520247" y="3025036"/>
            <a:ext cx="2438147" cy="5601285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A06EB4-737F-4AD1-9360-0C4301B6916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89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7559673" cy="208485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EAAA16-3C6C-4CE5-B40A-44AD60F7581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85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5481059" y="0"/>
            <a:ext cx="1700034" cy="10080629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377391" y="402207"/>
            <a:ext cx="4989387" cy="8609386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59AE9B-8E8D-44AA-80BB-B45E82CADEB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0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377958" y="2358969"/>
            <a:ext cx="6803017" cy="66530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377958" y="9183840"/>
            <a:ext cx="1761024" cy="695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05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2585246" y="9183840"/>
            <a:ext cx="2396002" cy="695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05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5419950" y="9183840"/>
            <a:ext cx="1761024" cy="695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05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3C4D14A0-354A-4532-9977-634B424CD4C6}" type="slidenum"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618" y="613404"/>
            <a:ext cx="3599695" cy="110642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3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</p:titleStyle>
    <p:bodyStyle>
      <a:lvl1pPr marL="0" marR="0" lvl="0" indent="0" defTabSz="914400" rtl="0" fontAlgn="auto" hangingPunct="1">
        <a:lnSpc>
          <a:spcPct val="100000"/>
        </a:lnSpc>
        <a:spcBef>
          <a:spcPts val="0"/>
        </a:spcBef>
        <a:spcAft>
          <a:spcPts val="1065"/>
        </a:spcAft>
        <a:buNone/>
        <a:tabLst/>
        <a:defRPr lang="ru-RU" sz="24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  <a:lvl2pPr marL="514276" marR="0" lvl="1" indent="-171422" algn="l" defTabSz="685708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857140" marR="0" lvl="2" indent="-171422" algn="l" defTabSz="685708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ru-RU" sz="15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199994" marR="0" lvl="3" indent="-171422" algn="l" defTabSz="685708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ru-RU" sz="135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1542839" marR="0" lvl="4" indent="-171422" algn="l" defTabSz="685708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ru-RU" sz="135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91319" y="1848625"/>
            <a:ext cx="6564574" cy="7586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cs typeface="Aharoni" panose="02010803020104030203" pitchFamily="2" charset="-79"/>
              </a:rPr>
              <a:t>Настоящим </a:t>
            </a:r>
            <a:r>
              <a:rPr lang="ru-RU" sz="1600" dirty="0">
                <a:cs typeface="Aharoni" panose="02010803020104030203" pitchFamily="2" charset="-79"/>
              </a:rPr>
              <a:t>подтверждается, что </a:t>
            </a:r>
            <a:endParaRPr lang="ru-RU" sz="1600" dirty="0" smtClean="0">
              <a:cs typeface="Aharoni" panose="02010803020104030203" pitchFamily="2" charset="-79"/>
            </a:endParaRPr>
          </a:p>
          <a:p>
            <a:pPr algn="ctr"/>
            <a:r>
              <a:rPr lang="ru-RU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Мухамадеев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Ринат </a:t>
            </a:r>
            <a:r>
              <a:rPr lang="ru-RU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Искакович</a:t>
            </a:r>
            <a:endParaRPr lang="ru-RU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- руководитель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ГМЛП </a:t>
            </a:r>
          </a:p>
          <a:p>
            <a:pPr algn="ctr">
              <a:spcAft>
                <a:spcPts val="600"/>
              </a:spcAft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«КАМАЗ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 smtClean="0">
              <a:cs typeface="Aharoni" panose="02010803020104030203" pitchFamily="2" charset="-79"/>
            </a:endParaRPr>
          </a:p>
          <a:p>
            <a:r>
              <a:rPr lang="ru-RU" sz="1600" dirty="0" smtClean="0">
                <a:cs typeface="Aharoni" panose="02010803020104030203" pitchFamily="2" charset="-79"/>
              </a:rPr>
              <a:t>прошёл инструктаж </a:t>
            </a:r>
            <a:r>
              <a:rPr lang="ru-RU" sz="1600" dirty="0">
                <a:cs typeface="Aharoni" panose="02010803020104030203" pitchFamily="2" charset="-79"/>
              </a:rPr>
              <a:t>по работе с программным обеспечением </a:t>
            </a:r>
            <a:r>
              <a:rPr lang="en-US" sz="1600" dirty="0">
                <a:cs typeface="Aharoni" panose="02010803020104030203" pitchFamily="2" charset="-79"/>
              </a:rPr>
              <a:t>MAGMASOFT® </a:t>
            </a:r>
            <a:r>
              <a:rPr lang="ru-RU" sz="1600" dirty="0">
                <a:cs typeface="Aharoni" panose="02010803020104030203" pitchFamily="2" charset="-79"/>
              </a:rPr>
              <a:t>версия 5.4 в составе модулей</a:t>
            </a:r>
            <a:r>
              <a:rPr lang="ru-RU" sz="1600" dirty="0" smtClean="0">
                <a:cs typeface="Aharoni" panose="02010803020104030203" pitchFamily="2" charset="-79"/>
              </a:rPr>
              <a:t>:</a:t>
            </a:r>
          </a:p>
          <a:p>
            <a:r>
              <a:rPr lang="en-US" sz="1600" dirty="0" smtClean="0">
                <a:cs typeface="Aharoni" panose="02010803020104030203" pitchFamily="2" charset="-79"/>
              </a:rPr>
              <a:t>             MAGMASOFT® v 5.4</a:t>
            </a:r>
            <a:endParaRPr lang="en-US" sz="1600" dirty="0">
              <a:cs typeface="Aharoni" panose="02010803020104030203" pitchFamily="2" charset="-79"/>
            </a:endParaRPr>
          </a:p>
          <a:p>
            <a:r>
              <a:rPr lang="en-US" sz="1600" dirty="0" smtClean="0"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cs typeface="Aharoni" panose="02010803020104030203" pitchFamily="2" charset="-79"/>
              </a:rPr>
              <a:t>MAGMAiron</a:t>
            </a:r>
            <a:r>
              <a:rPr lang="en-US" sz="1600" dirty="0">
                <a:cs typeface="Aharoni" panose="02010803020104030203" pitchFamily="2" charset="-79"/>
              </a:rPr>
              <a:t> (</a:t>
            </a:r>
            <a:r>
              <a:rPr lang="ru-RU" sz="1600" dirty="0">
                <a:cs typeface="Aharoni" panose="02010803020104030203" pitchFamily="2" charset="-79"/>
              </a:rPr>
              <a:t>Чугун)</a:t>
            </a:r>
          </a:p>
          <a:p>
            <a:r>
              <a:rPr lang="ru-RU" sz="1600" dirty="0" smtClean="0"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cs typeface="Aharoni" panose="02010803020104030203" pitchFamily="2" charset="-79"/>
              </a:rPr>
              <a:t>MAGMAstress</a:t>
            </a:r>
            <a:r>
              <a:rPr lang="en-US" sz="1600" dirty="0">
                <a:cs typeface="Aharoni" panose="02010803020104030203" pitchFamily="2" charset="-79"/>
              </a:rPr>
              <a:t> (</a:t>
            </a:r>
            <a:r>
              <a:rPr lang="ru-RU" sz="1600" dirty="0">
                <a:cs typeface="Aharoni" panose="02010803020104030203" pitchFamily="2" charset="-79"/>
              </a:rPr>
              <a:t>Остаточное литейное напряжение)</a:t>
            </a:r>
          </a:p>
          <a:p>
            <a:r>
              <a:rPr lang="ru-RU" sz="1600" dirty="0" smtClean="0"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cs typeface="Aharoni" panose="02010803020104030203" pitchFamily="2" charset="-79"/>
              </a:rPr>
              <a:t>MAGMApermanent</a:t>
            </a:r>
            <a:r>
              <a:rPr lang="en-US" sz="1600" dirty="0">
                <a:cs typeface="Aharoni" panose="02010803020104030203" pitchFamily="2" charset="-79"/>
              </a:rPr>
              <a:t> mold (</a:t>
            </a:r>
            <a:r>
              <a:rPr lang="ru-RU" sz="1600" dirty="0">
                <a:cs typeface="Aharoni" panose="02010803020104030203" pitchFamily="2" charset="-79"/>
              </a:rPr>
              <a:t>Литьё в кокиль)</a:t>
            </a:r>
          </a:p>
          <a:p>
            <a:r>
              <a:rPr lang="ru-RU" sz="1600" dirty="0" smtClean="0"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cs typeface="Aharoni" panose="02010803020104030203" pitchFamily="2" charset="-79"/>
              </a:rPr>
              <a:t>MAGMAinvestmentcasting</a:t>
            </a:r>
            <a:r>
              <a:rPr lang="en-US" sz="1600" dirty="0">
                <a:cs typeface="Aharoni" panose="02010803020104030203" pitchFamily="2" charset="-79"/>
              </a:rPr>
              <a:t> (</a:t>
            </a:r>
            <a:r>
              <a:rPr lang="ru-RU" sz="1600" dirty="0">
                <a:cs typeface="Aharoni" panose="02010803020104030203" pitchFamily="2" charset="-79"/>
              </a:rPr>
              <a:t>Литьё по выплавляемым моделям)</a:t>
            </a:r>
          </a:p>
          <a:p>
            <a:r>
              <a:rPr lang="ru-RU" sz="1600" dirty="0" smtClean="0"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cs typeface="Aharoni" panose="02010803020104030203" pitchFamily="2" charset="-79"/>
              </a:rPr>
              <a:t>MAGMAhpdc</a:t>
            </a:r>
            <a:r>
              <a:rPr lang="en-US" sz="1600" dirty="0">
                <a:cs typeface="Aharoni" panose="02010803020104030203" pitchFamily="2" charset="-79"/>
              </a:rPr>
              <a:t> (</a:t>
            </a:r>
            <a:r>
              <a:rPr lang="ru-RU" sz="1600" dirty="0">
                <a:cs typeface="Aharoni" panose="02010803020104030203" pitchFamily="2" charset="-79"/>
              </a:rPr>
              <a:t>Литьё под высоким давлением)</a:t>
            </a:r>
          </a:p>
          <a:p>
            <a:r>
              <a:rPr lang="ru-RU" sz="1600" dirty="0" smtClean="0"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cs typeface="Aharoni" panose="02010803020104030203" pitchFamily="2" charset="-79"/>
              </a:rPr>
              <a:t>MAGMAlpdc</a:t>
            </a:r>
            <a:r>
              <a:rPr lang="en-US" sz="1600" dirty="0">
                <a:cs typeface="Aharoni" panose="02010803020104030203" pitchFamily="2" charset="-79"/>
              </a:rPr>
              <a:t> (</a:t>
            </a:r>
            <a:r>
              <a:rPr lang="ru-RU" sz="1600" dirty="0">
                <a:cs typeface="Aharoni" panose="02010803020104030203" pitchFamily="2" charset="-79"/>
              </a:rPr>
              <a:t>Литьё под низким давлением)</a:t>
            </a:r>
          </a:p>
          <a:p>
            <a:r>
              <a:rPr lang="ru-RU" sz="1600" dirty="0" smtClean="0">
                <a:cs typeface="Aharoni" panose="02010803020104030203" pitchFamily="2" charset="-79"/>
              </a:rPr>
              <a:t>             </a:t>
            </a:r>
            <a:r>
              <a:rPr lang="en-US" sz="1600" dirty="0">
                <a:cs typeface="Aharoni" panose="02010803020104030203" pitchFamily="2" charset="-79"/>
              </a:rPr>
              <a:t>MAGMA </a:t>
            </a:r>
            <a:r>
              <a:rPr lang="en-US" sz="1600" dirty="0" err="1">
                <a:cs typeface="Aharoni" panose="02010803020104030203" pitchFamily="2" charset="-79"/>
              </a:rPr>
              <a:t>c+m</a:t>
            </a:r>
            <a:r>
              <a:rPr lang="en-US" sz="1600" dirty="0">
                <a:cs typeface="Aharoni" panose="02010803020104030203" pitchFamily="2" charset="-79"/>
              </a:rPr>
              <a:t> </a:t>
            </a:r>
          </a:p>
          <a:p>
            <a:r>
              <a:rPr lang="en-US" sz="1600" dirty="0" smtClean="0">
                <a:cs typeface="Aharoni" panose="02010803020104030203" pitchFamily="2" charset="-79"/>
              </a:rPr>
              <a:t>             </a:t>
            </a:r>
            <a:r>
              <a:rPr lang="en-US" sz="1600" dirty="0">
                <a:cs typeface="Aharoni" panose="02010803020104030203" pitchFamily="2" charset="-79"/>
              </a:rPr>
              <a:t>MAGMA HT thermal (</a:t>
            </a:r>
            <a:r>
              <a:rPr lang="ru-RU" sz="1600" dirty="0">
                <a:cs typeface="Aharoni" panose="02010803020104030203" pitchFamily="2" charset="-79"/>
              </a:rPr>
              <a:t>Термообработка)  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cs typeface="Aharoni" panose="02010803020104030203" pitchFamily="2" charset="-79"/>
              </a:rPr>
              <a:t> </a:t>
            </a:r>
            <a:r>
              <a:rPr lang="en-US" sz="1600" dirty="0" smtClean="0">
                <a:cs typeface="Aharoni" panose="02010803020104030203" pitchFamily="2" charset="-79"/>
              </a:rPr>
              <a:t> </a:t>
            </a:r>
            <a:r>
              <a:rPr lang="ru-RU" sz="1600" dirty="0" smtClean="0">
                <a:cs typeface="Aharoni" panose="02010803020104030203" pitchFamily="2" charset="-79"/>
              </a:rPr>
              <a:t>           </a:t>
            </a:r>
            <a:r>
              <a:rPr lang="en-US" sz="1600" dirty="0" err="1">
                <a:cs typeface="Aharoni" panose="02010803020104030203" pitchFamily="2" charset="-79"/>
              </a:rPr>
              <a:t>MAGMAstep</a:t>
            </a:r>
            <a:r>
              <a:rPr lang="en-US" sz="1600" dirty="0">
                <a:cs typeface="Aharoni" panose="02010803020104030203" pitchFamily="2" charset="-79"/>
              </a:rPr>
              <a:t> Reader/Writer (</a:t>
            </a:r>
            <a:r>
              <a:rPr lang="ru-RU" sz="1600" dirty="0">
                <a:cs typeface="Aharoni" panose="02010803020104030203" pitchFamily="2" charset="-79"/>
              </a:rPr>
              <a:t>Обмен с </a:t>
            </a:r>
            <a:r>
              <a:rPr lang="en-US" sz="1600" dirty="0">
                <a:cs typeface="Aharoni" panose="02010803020104030203" pitchFamily="2" charset="-79"/>
              </a:rPr>
              <a:t>CAD </a:t>
            </a:r>
            <a:r>
              <a:rPr lang="ru-RU" sz="1600" dirty="0">
                <a:cs typeface="Aharoni" panose="02010803020104030203" pitchFamily="2" charset="-79"/>
              </a:rPr>
              <a:t>через формат </a:t>
            </a:r>
            <a:r>
              <a:rPr lang="en-US" sz="1600" dirty="0">
                <a:cs typeface="Aharoni" panose="02010803020104030203" pitchFamily="2" charset="-79"/>
              </a:rPr>
              <a:t>STEP</a:t>
            </a:r>
            <a:r>
              <a:rPr lang="en-US" sz="1600" dirty="0" smtClean="0">
                <a:cs typeface="Aharoni" panose="02010803020104030203" pitchFamily="2" charset="-79"/>
              </a:rPr>
              <a:t>)</a:t>
            </a:r>
            <a:endParaRPr lang="en-US" sz="1600" dirty="0">
              <a:cs typeface="Aharoni" panose="02010803020104030203" pitchFamily="2" charset="-79"/>
            </a:endParaRPr>
          </a:p>
          <a:p>
            <a:pPr algn="ctr"/>
            <a:r>
              <a:rPr lang="ru-RU" sz="1600" dirty="0" smtClean="0">
                <a:cs typeface="Aharoni" panose="02010803020104030203" pitchFamily="2" charset="-79"/>
              </a:rPr>
              <a:t>Инструктаж проведен </a:t>
            </a:r>
            <a:r>
              <a:rPr lang="ru-RU" sz="1600" dirty="0">
                <a:cs typeface="Aharoni" panose="02010803020104030203" pitchFamily="2" charset="-79"/>
              </a:rPr>
              <a:t>с 15 по 19 марта 2021 года.</a:t>
            </a:r>
          </a:p>
          <a:p>
            <a:pPr algn="ctr"/>
            <a:r>
              <a:rPr lang="ru-RU" sz="1600" dirty="0">
                <a:cs typeface="Aharoni" panose="02010803020104030203" pitchFamily="2" charset="-79"/>
              </a:rPr>
              <a:t>э</a:t>
            </a:r>
            <a:r>
              <a:rPr lang="ru-RU" sz="1600" dirty="0" smtClean="0">
                <a:cs typeface="Aharoni" panose="02010803020104030203" pitchFamily="2" charset="-79"/>
              </a:rPr>
              <a:t>ксклюзивным дистрибьютором </a:t>
            </a:r>
            <a:r>
              <a:rPr lang="en-US" sz="1600" dirty="0" smtClean="0">
                <a:cs typeface="Aharoni" panose="02010803020104030203" pitchFamily="2" charset="-79"/>
              </a:rPr>
              <a:t>MAGMA </a:t>
            </a:r>
            <a:r>
              <a:rPr lang="en-US" sz="1600" dirty="0">
                <a:cs typeface="Aharoni" panose="02010803020104030203" pitchFamily="2" charset="-79"/>
              </a:rPr>
              <a:t>GmbH</a:t>
            </a:r>
          </a:p>
          <a:p>
            <a:pPr algn="ctr"/>
            <a:r>
              <a:rPr lang="ru-RU" sz="1600" dirty="0">
                <a:cs typeface="Aharoni" panose="02010803020104030203" pitchFamily="2" charset="-79"/>
              </a:rPr>
              <a:t>в России и СНГ  ООО «</a:t>
            </a:r>
            <a:r>
              <a:rPr lang="ru-RU" sz="1600" dirty="0" err="1"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cs typeface="Aharoni" panose="02010803020104030203" pitchFamily="2" charset="-79"/>
              </a:rPr>
              <a:t>»</a:t>
            </a:r>
          </a:p>
          <a:p>
            <a:pPr algn="ctr"/>
            <a:endParaRPr lang="en-US" sz="1600" dirty="0" smtClean="0">
              <a:cs typeface="Aharoni" panose="02010803020104030203" pitchFamily="2" charset="-79"/>
            </a:endParaRPr>
          </a:p>
          <a:p>
            <a:pPr algn="ctr"/>
            <a:r>
              <a:rPr lang="ru-RU" sz="1600" dirty="0" smtClean="0">
                <a:cs typeface="Aharoni" panose="02010803020104030203" pitchFamily="2" charset="-79"/>
              </a:rPr>
              <a:t>          </a:t>
            </a:r>
          </a:p>
          <a:p>
            <a:r>
              <a:rPr lang="ru-RU" sz="1600" dirty="0" smtClean="0">
                <a:cs typeface="Aharoni" panose="02010803020104030203" pitchFamily="2" charset="-79"/>
              </a:rPr>
              <a:t>Генеральный директор ООО «</a:t>
            </a:r>
            <a:r>
              <a:rPr lang="ru-RU" sz="1600" dirty="0" err="1" smtClean="0">
                <a:cs typeface="Aharoni" panose="02010803020104030203" pitchFamily="2" charset="-79"/>
              </a:rPr>
              <a:t>ДиалСофт</a:t>
            </a:r>
            <a:r>
              <a:rPr lang="ru-RU" sz="1600" dirty="0" smtClean="0">
                <a:cs typeface="Aharoni" panose="02010803020104030203" pitchFamily="2" charset="-79"/>
              </a:rPr>
              <a:t>»	</a:t>
            </a:r>
            <a:r>
              <a:rPr lang="en-US" sz="1600" dirty="0" smtClean="0">
                <a:cs typeface="Aharoni" panose="02010803020104030203" pitchFamily="2" charset="-79"/>
              </a:rPr>
              <a:t>                    </a:t>
            </a:r>
            <a:r>
              <a:rPr lang="ru-RU" sz="1600" dirty="0" smtClean="0">
                <a:cs typeface="Aharoni" panose="02010803020104030203" pitchFamily="2" charset="-79"/>
              </a:rPr>
              <a:t>      </a:t>
            </a:r>
            <a:r>
              <a:rPr lang="en-US" sz="1600" dirty="0" smtClean="0">
                <a:cs typeface="Aharoni" panose="02010803020104030203" pitchFamily="2" charset="-79"/>
              </a:rPr>
              <a:t>      </a:t>
            </a:r>
            <a:r>
              <a:rPr lang="ru-RU" sz="1600" dirty="0" smtClean="0">
                <a:cs typeface="Aharoni" panose="02010803020104030203" pitchFamily="2" charset="-79"/>
              </a:rPr>
              <a:t>К. П. Бунатян</a:t>
            </a:r>
          </a:p>
          <a:p>
            <a:pPr algn="ctr"/>
            <a:endParaRPr lang="ru-RU" sz="1600" dirty="0">
              <a:cs typeface="Aharoni" panose="02010803020104030203" pitchFamily="2" charset="-79"/>
            </a:endParaRPr>
          </a:p>
          <a:p>
            <a:pPr algn="ctr"/>
            <a:r>
              <a:rPr lang="ru-RU" sz="1600" dirty="0">
                <a:cs typeface="Aharoni" panose="02010803020104030203" pitchFamily="2" charset="-79"/>
              </a:rPr>
              <a:t>197227, Россия, Санкт-Петербург, Комендантский пр., д. </a:t>
            </a:r>
            <a:r>
              <a:rPr lang="ru-RU" sz="1600" dirty="0" smtClean="0">
                <a:cs typeface="Aharoni" panose="02010803020104030203" pitchFamily="2" charset="-79"/>
              </a:rPr>
              <a:t>4а</a:t>
            </a:r>
            <a:r>
              <a:rPr lang="en-US" sz="1600" dirty="0" smtClean="0">
                <a:cs typeface="Aharoni" panose="02010803020104030203" pitchFamily="2" charset="-79"/>
              </a:rPr>
              <a:t>, </a:t>
            </a:r>
            <a:r>
              <a:rPr lang="ru-RU" sz="1600" dirty="0" smtClean="0">
                <a:cs typeface="Aharoni" panose="02010803020104030203" pitchFamily="2" charset="-79"/>
              </a:rPr>
              <a:t>оф.417</a:t>
            </a:r>
            <a:endParaRPr lang="ru-RU" sz="1600" dirty="0">
              <a:cs typeface="Aharoni" panose="02010803020104030203" pitchFamily="2" charset="-79"/>
            </a:endParaRPr>
          </a:p>
          <a:p>
            <a:pPr algn="ctr"/>
            <a:r>
              <a:rPr lang="en-US" sz="1600" dirty="0">
                <a:cs typeface="Aharoni" panose="02010803020104030203" pitchFamily="2" charset="-79"/>
              </a:rPr>
              <a:t>MAGMA GmbH, </a:t>
            </a:r>
            <a:r>
              <a:rPr lang="en-US" sz="1600" dirty="0" err="1">
                <a:cs typeface="Aharoni" panose="02010803020104030203" pitchFamily="2" charset="-79"/>
              </a:rPr>
              <a:t>Kackertstrasse</a:t>
            </a:r>
            <a:r>
              <a:rPr lang="en-US" sz="1600" dirty="0">
                <a:cs typeface="Aharoni" panose="02010803020104030203" pitchFamily="2" charset="-79"/>
              </a:rPr>
              <a:t> 11, D-52072 Aachen, Germany</a:t>
            </a:r>
          </a:p>
        </p:txBody>
      </p:sp>
    </p:spTree>
    <p:extLst>
      <p:ext uri="{BB962C8B-B14F-4D97-AF65-F5344CB8AC3E}">
        <p14:creationId xmlns:p14="http://schemas.microsoft.com/office/powerpoint/2010/main" val="404756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91319" y="1848625"/>
            <a:ext cx="6564574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1600" dirty="0" smtClean="0">
              <a:cs typeface="Aharoni" panose="02010803020104030203" pitchFamily="2" charset="-79"/>
            </a:endParaRPr>
          </a:p>
          <a:p>
            <a:pPr>
              <a:spcAft>
                <a:spcPts val="600"/>
              </a:spcAft>
            </a:pPr>
            <a:r>
              <a:rPr lang="ru-RU" sz="1600" dirty="0" smtClean="0">
                <a:cs typeface="Aharoni" panose="02010803020104030203" pitchFamily="2" charset="-79"/>
              </a:rPr>
              <a:t>Настоящим </a:t>
            </a:r>
            <a:r>
              <a:rPr lang="ru-RU" sz="1600" dirty="0">
                <a:cs typeface="Aharoni" panose="02010803020104030203" pitchFamily="2" charset="-79"/>
              </a:rPr>
              <a:t>подтверждается, </a:t>
            </a:r>
            <a:r>
              <a:rPr lang="ru-RU" sz="1600" dirty="0" smtClean="0">
                <a:cs typeface="Aharoni" panose="02010803020104030203" pitchFamily="2" charset="-79"/>
              </a:rPr>
              <a:t>что</a:t>
            </a:r>
            <a:endParaRPr lang="ru-RU" sz="1600" dirty="0">
              <a:cs typeface="Aharoni" panose="02010803020104030203" pitchFamily="2" charset="-79"/>
            </a:endParaRPr>
          </a:p>
          <a:p>
            <a:pPr algn="ctr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Соломонов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Денис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Иванович</a:t>
            </a:r>
          </a:p>
          <a:p>
            <a:pPr algn="ctr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инженер-технолог ГМЛП </a:t>
            </a:r>
          </a:p>
          <a:p>
            <a:pPr lvl="0" algn="ctr">
              <a:spcAft>
                <a:spcPts val="600"/>
              </a:spcAft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«КАМАЗ»</a:t>
            </a:r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прошёл инструктаж по работе с программным обеспечением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MAGMASOFT®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версия 5.4 в составе модулей: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MAGMASOFT® v 5.4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MAGMAiron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Чугун)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MAGMAstress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Остаточное литейное напряжение)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MAGMApermanent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mold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в кокиль)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MAGMAinvestmentcasting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 выплавляемым моделям)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MAGMAhpdc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высоким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MAGMAlpdc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низким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c+m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 HT thermal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Термообработка)  </a:t>
            </a:r>
          </a:p>
          <a:p>
            <a:pPr lvl="0">
              <a:spcAft>
                <a:spcPts val="600"/>
              </a:spcAft>
            </a:pP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MAGMAstep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Reader/Writer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Обмен с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CAD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через формат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STEP)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Инструктаж проведен с 15 по 19 марта 2021 года.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эксклюзивным дистрибьютором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 России и СНГ 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</a:t>
            </a:r>
          </a:p>
          <a:p>
            <a:pPr lvl="0" algn="ctr"/>
            <a:endParaRPr lang="en-US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Генеральный директор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	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 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К. П. Бунатян</a:t>
            </a:r>
          </a:p>
          <a:p>
            <a:pPr lvl="0" algn="ctr"/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197227, Россия, Санкт-Петербург, Комендантский пр., д. 4а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,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оф.417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GmbH,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Kackertstrasse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11, D-52072 Aachen, Germany</a:t>
            </a:r>
          </a:p>
        </p:txBody>
      </p:sp>
    </p:spTree>
    <p:extLst>
      <p:ext uri="{BB962C8B-B14F-4D97-AF65-F5344CB8AC3E}">
        <p14:creationId xmlns:p14="http://schemas.microsoft.com/office/powerpoint/2010/main" val="40218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91319" y="1848625"/>
            <a:ext cx="6564574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1600" dirty="0" smtClean="0">
              <a:cs typeface="Aharoni" panose="02010803020104030203" pitchFamily="2" charset="-79"/>
            </a:endParaRPr>
          </a:p>
          <a:p>
            <a:pPr>
              <a:spcAft>
                <a:spcPts val="600"/>
              </a:spcAft>
            </a:pPr>
            <a:r>
              <a:rPr lang="ru-RU" sz="1600" dirty="0" smtClean="0">
                <a:cs typeface="Aharoni" panose="02010803020104030203" pitchFamily="2" charset="-79"/>
              </a:rPr>
              <a:t>Настоящим </a:t>
            </a:r>
            <a:r>
              <a:rPr lang="ru-RU" sz="1600" dirty="0">
                <a:cs typeface="Aharoni" panose="02010803020104030203" pitchFamily="2" charset="-79"/>
              </a:rPr>
              <a:t>подтверждается, </a:t>
            </a:r>
            <a:r>
              <a:rPr lang="ru-RU" sz="1600" dirty="0" smtClean="0">
                <a:cs typeface="Aharoni" panose="02010803020104030203" pitchFamily="2" charset="-79"/>
              </a:rPr>
              <a:t>что</a:t>
            </a:r>
            <a:endParaRPr lang="ru-RU" sz="1600" dirty="0">
              <a:cs typeface="Aharoni" panose="02010803020104030203" pitchFamily="2" charset="-79"/>
            </a:endParaRPr>
          </a:p>
          <a:p>
            <a:pPr algn="ctr"/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Биказакова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Гульназ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Марселевна</a:t>
            </a:r>
            <a:endParaRPr lang="ru-RU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инженер-технолог ГМЛП </a:t>
            </a:r>
          </a:p>
          <a:p>
            <a:pPr lvl="0" algn="ctr">
              <a:spcAft>
                <a:spcPts val="600"/>
              </a:spcAft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«КАМАЗ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/>
            <a:r>
              <a:rPr lang="ru-RU" sz="1600" dirty="0" smtClean="0">
                <a:solidFill>
                  <a:prstClr val="black"/>
                </a:solidFill>
                <a:cs typeface="Aharoni" panose="02010803020104030203" pitchFamily="2" charset="-79"/>
              </a:rPr>
              <a:t>прошла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инструктаж по работе с программным обеспечением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MAGMASOFT®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версия 5.4 в составе модулей: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MAGMASOFT® v 5.4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MAGMAiron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Чугун)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MAGMAstress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Остаточное литейное напряжение)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MAGMApermanent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mold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в кокиль)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MAGMAinvestmentcasting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 выплавляемым моделям)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MAGMAhpdc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высоким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MAGMAlpdc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низким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c+m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 HT thermal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Термообработка)  </a:t>
            </a:r>
          </a:p>
          <a:p>
            <a:pPr lvl="0">
              <a:spcAft>
                <a:spcPts val="600"/>
              </a:spcAft>
            </a:pP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MAGMAstep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Reader/Writer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Обмен с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CAD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через формат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STEP)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Инструктаж проведен с 15 по 19 марта 2021 года.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эксклюзивным дистрибьютором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 России и СНГ 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</a:t>
            </a:r>
          </a:p>
          <a:p>
            <a:pPr lvl="0" algn="ctr"/>
            <a:endParaRPr lang="en-US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Генеральный директор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	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 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К. П. Бунатян</a:t>
            </a:r>
          </a:p>
          <a:p>
            <a:pPr lvl="0" algn="ctr"/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197227, Россия, Санкт-Петербург, Комендантский пр., д. 4а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,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оф.417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GmbH,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Kackertstrasse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11, D-52072 Aachen, Germany</a:t>
            </a:r>
          </a:p>
        </p:txBody>
      </p:sp>
    </p:spTree>
    <p:extLst>
      <p:ext uri="{BB962C8B-B14F-4D97-AF65-F5344CB8AC3E}">
        <p14:creationId xmlns:p14="http://schemas.microsoft.com/office/powerpoint/2010/main" val="97550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91319" y="1848625"/>
            <a:ext cx="6564574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1600" dirty="0" smtClean="0">
              <a:cs typeface="Aharoni" panose="02010803020104030203" pitchFamily="2" charset="-79"/>
            </a:endParaRPr>
          </a:p>
          <a:p>
            <a:pPr>
              <a:spcAft>
                <a:spcPts val="600"/>
              </a:spcAft>
            </a:pPr>
            <a:r>
              <a:rPr lang="ru-RU" sz="1600" dirty="0" smtClean="0">
                <a:cs typeface="Aharoni" panose="02010803020104030203" pitchFamily="2" charset="-79"/>
              </a:rPr>
              <a:t>Настоящим </a:t>
            </a:r>
            <a:r>
              <a:rPr lang="ru-RU" sz="1600" dirty="0">
                <a:cs typeface="Aharoni" panose="02010803020104030203" pitchFamily="2" charset="-79"/>
              </a:rPr>
              <a:t>подтверждается, </a:t>
            </a:r>
            <a:r>
              <a:rPr lang="ru-RU" sz="1600" dirty="0" smtClean="0">
                <a:cs typeface="Aharoni" panose="02010803020104030203" pitchFamily="2" charset="-79"/>
              </a:rPr>
              <a:t>что</a:t>
            </a:r>
            <a:endParaRPr lang="ru-RU" sz="1600" dirty="0">
              <a:cs typeface="Aharoni" panose="02010803020104030203" pitchFamily="2" charset="-79"/>
            </a:endParaRPr>
          </a:p>
          <a:p>
            <a:pPr algn="ctr"/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Петровецкий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Богдан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Игоревич</a:t>
            </a:r>
          </a:p>
          <a:p>
            <a:pPr algn="ctr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Инженер-технолог ГМЛП </a:t>
            </a:r>
          </a:p>
          <a:p>
            <a:pPr lvl="0" algn="ctr">
              <a:spcAft>
                <a:spcPts val="600"/>
              </a:spcAft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«КАМАЗ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прошёл инструктаж по работе с программным обеспечением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MAGMASOFT®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версия 5.4 в составе модулей: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MAGMASOFT® v 5.4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MAGMAiron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Чугун)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MAGMAstress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Остаточное литейное напряжение)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MAGMApermanent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mold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в кокиль)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MAGMAinvestmentcasting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 выплавляемым моделям)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MAGMAhpdc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высоким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MAGMAlpdc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низким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c+m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 HT thermal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Термообработка)  </a:t>
            </a:r>
          </a:p>
          <a:p>
            <a:pPr lvl="0">
              <a:spcAft>
                <a:spcPts val="600"/>
              </a:spcAft>
            </a:pP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MAGMAstep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Reader/Writer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Обмен с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CAD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через формат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STEP)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Инструктаж проведен с 15 по 19 марта 2021 года.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эксклюзивным дистрибьютором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 России и СНГ 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</a:t>
            </a:r>
          </a:p>
          <a:p>
            <a:pPr lvl="0" algn="ctr"/>
            <a:endParaRPr lang="en-US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Генеральный директор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	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 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К. П. Бунатян</a:t>
            </a:r>
          </a:p>
          <a:p>
            <a:pPr lvl="0" algn="ctr"/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197227, Россия, Санкт-Петербург, Комендантский пр., д. 4а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,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оф.417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GmbH,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Kackertstrasse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11, D-52072 Aachen, Germany</a:t>
            </a:r>
          </a:p>
        </p:txBody>
      </p:sp>
    </p:spTree>
    <p:extLst>
      <p:ext uri="{BB962C8B-B14F-4D97-AF65-F5344CB8AC3E}">
        <p14:creationId xmlns:p14="http://schemas.microsoft.com/office/powerpoint/2010/main" val="381633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91319" y="1848625"/>
            <a:ext cx="6564574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1600" dirty="0" smtClean="0">
              <a:cs typeface="Aharoni" panose="02010803020104030203" pitchFamily="2" charset="-79"/>
            </a:endParaRPr>
          </a:p>
          <a:p>
            <a:pPr>
              <a:spcAft>
                <a:spcPts val="600"/>
              </a:spcAft>
            </a:pPr>
            <a:r>
              <a:rPr lang="ru-RU" sz="1600" dirty="0" smtClean="0">
                <a:cs typeface="Aharoni" panose="02010803020104030203" pitchFamily="2" charset="-79"/>
              </a:rPr>
              <a:t>Настоящим </a:t>
            </a:r>
            <a:r>
              <a:rPr lang="ru-RU" sz="1600" dirty="0">
                <a:cs typeface="Aharoni" panose="02010803020104030203" pitchFamily="2" charset="-79"/>
              </a:rPr>
              <a:t>подтверждается, </a:t>
            </a:r>
            <a:r>
              <a:rPr lang="ru-RU" sz="1600" dirty="0" smtClean="0">
                <a:cs typeface="Aharoni" panose="02010803020104030203" pitchFamily="2" charset="-79"/>
              </a:rPr>
              <a:t>что</a:t>
            </a:r>
            <a:endParaRPr lang="ru-RU" sz="1600" dirty="0">
              <a:cs typeface="Aharoni" panose="02010803020104030203" pitchFamily="2" charset="-79"/>
            </a:endParaRPr>
          </a:p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Хайруллин Марат </a:t>
            </a:r>
            <a:r>
              <a:rPr lang="ru-RU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Рашатович</a:t>
            </a:r>
            <a:endParaRPr lang="ru-RU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бюро ТО ПЧЛ</a:t>
            </a:r>
          </a:p>
          <a:p>
            <a:pPr lvl="0" algn="ctr">
              <a:spcAft>
                <a:spcPts val="600"/>
              </a:spcAft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«КАМАЗ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прошёл инструктаж по работе с программным обеспечением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MAGMASOFT®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версия 5.4 в составе модулей: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MAGMASOFT® v 5.4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MAGMAiron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Чугун)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MAGMAstress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Остаточное литейное напряжение)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MAGMApermanent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mold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в кокиль)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MAGMAinvestmentcasting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 выплавляемым моделям)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MAGMAhpdc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высоким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MAGMAlpdc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низким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c+m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 HT thermal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Термообработка)  </a:t>
            </a:r>
          </a:p>
          <a:p>
            <a:pPr lvl="0">
              <a:spcAft>
                <a:spcPts val="600"/>
              </a:spcAft>
            </a:pP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MAGMAstep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Reader/Writer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Обмен с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CAD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через формат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STEP)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Инструктаж проведен с 15 по 19 марта 2021 года.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эксклюзивным дистрибьютором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 России и СНГ 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</a:t>
            </a:r>
          </a:p>
          <a:p>
            <a:pPr lvl="0" algn="ctr"/>
            <a:endParaRPr lang="en-US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Генеральный директор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	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 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К. П. Бунатян</a:t>
            </a:r>
          </a:p>
          <a:p>
            <a:pPr lvl="0" algn="ctr"/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197227, Россия, Санкт-Петербург, Комендантский пр., д. 4а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,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оф.417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GmbH,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Kackertstrasse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11, D-52072 Aachen, Germany</a:t>
            </a:r>
          </a:p>
        </p:txBody>
      </p:sp>
    </p:spTree>
    <p:extLst>
      <p:ext uri="{BB962C8B-B14F-4D97-AF65-F5344CB8AC3E}">
        <p14:creationId xmlns:p14="http://schemas.microsoft.com/office/powerpoint/2010/main" val="48275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91319" y="1848625"/>
            <a:ext cx="6564574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1600" dirty="0" smtClean="0">
              <a:cs typeface="Aharoni" panose="02010803020104030203" pitchFamily="2" charset="-79"/>
            </a:endParaRPr>
          </a:p>
          <a:p>
            <a:pPr>
              <a:spcAft>
                <a:spcPts val="600"/>
              </a:spcAft>
            </a:pPr>
            <a:r>
              <a:rPr lang="ru-RU" sz="1600" dirty="0" smtClean="0">
                <a:cs typeface="Aharoni" panose="02010803020104030203" pitchFamily="2" charset="-79"/>
              </a:rPr>
              <a:t>Настоящим </a:t>
            </a:r>
            <a:r>
              <a:rPr lang="ru-RU" sz="1600" dirty="0">
                <a:cs typeface="Aharoni" panose="02010803020104030203" pitchFamily="2" charset="-79"/>
              </a:rPr>
              <a:t>подтверждается, </a:t>
            </a:r>
            <a:r>
              <a:rPr lang="ru-RU" sz="1600" dirty="0" smtClean="0">
                <a:cs typeface="Aharoni" panose="02010803020104030203" pitchFamily="2" charset="-79"/>
              </a:rPr>
              <a:t>что</a:t>
            </a:r>
            <a:endParaRPr lang="ru-RU" sz="1600" dirty="0">
              <a:cs typeface="Aharoni" panose="02010803020104030203" pitchFamily="2" charset="-79"/>
            </a:endParaRPr>
          </a:p>
          <a:p>
            <a:pPr algn="ctr"/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Загртдинов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Зиннур </a:t>
            </a:r>
            <a:r>
              <a:rPr lang="ru-RU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Тауфикович</a:t>
            </a:r>
            <a:endParaRPr lang="ru-RU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ТО ПЧЛ</a:t>
            </a:r>
          </a:p>
          <a:p>
            <a:pPr lvl="0" algn="ctr">
              <a:spcAft>
                <a:spcPts val="600"/>
              </a:spcAft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«КАМАЗ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прошёл инструктаж по работе с программным обеспечением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MAGMASOFT®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версия 5.4 в составе модулей: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MAGMASOFT® v 5.4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MAGMAiron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Чугун)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MAGMAstress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Остаточное литейное напряжение)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MAGMApermanent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mold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в кокиль)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MAGMAinvestmentcasting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 выплавляемым моделям)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MAGMAhpdc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высоким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MAGMAlpdc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низким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c+m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 HT thermal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Термообработка)  </a:t>
            </a:r>
          </a:p>
          <a:p>
            <a:pPr lvl="0">
              <a:spcAft>
                <a:spcPts val="600"/>
              </a:spcAft>
            </a:pP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MAGMAstep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Reader/Writer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Обмен с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CAD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через формат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STEP)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Инструктаж проведен с 15 по 19 марта 2021 года.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эксклюзивным дистрибьютором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 России и СНГ 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</a:t>
            </a:r>
          </a:p>
          <a:p>
            <a:pPr lvl="0" algn="ctr"/>
            <a:endParaRPr lang="en-US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Генеральный директор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	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 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К. П. Бунатян</a:t>
            </a:r>
          </a:p>
          <a:p>
            <a:pPr lvl="0" algn="ctr"/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197227, Россия, Санкт-Петербург, Комендантский пр., д. 4а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,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оф.417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GmbH,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Kackertstrasse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11, D-52072 Aachen, Germany</a:t>
            </a:r>
          </a:p>
        </p:txBody>
      </p:sp>
    </p:spTree>
    <p:extLst>
      <p:ext uri="{BB962C8B-B14F-4D97-AF65-F5344CB8AC3E}">
        <p14:creationId xmlns:p14="http://schemas.microsoft.com/office/powerpoint/2010/main" val="222412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91319" y="1848625"/>
            <a:ext cx="6564574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1600" dirty="0" smtClean="0">
              <a:cs typeface="Aharoni" panose="02010803020104030203" pitchFamily="2" charset="-79"/>
            </a:endParaRPr>
          </a:p>
          <a:p>
            <a:pPr>
              <a:spcAft>
                <a:spcPts val="600"/>
              </a:spcAft>
            </a:pPr>
            <a:r>
              <a:rPr lang="ru-RU" sz="1600" dirty="0" smtClean="0">
                <a:cs typeface="Aharoni" panose="02010803020104030203" pitchFamily="2" charset="-79"/>
              </a:rPr>
              <a:t>Настоящим </a:t>
            </a:r>
            <a:r>
              <a:rPr lang="ru-RU" sz="1600" dirty="0">
                <a:cs typeface="Aharoni" panose="02010803020104030203" pitchFamily="2" charset="-79"/>
              </a:rPr>
              <a:t>подтверждается, </a:t>
            </a:r>
            <a:r>
              <a:rPr lang="ru-RU" sz="1600" dirty="0" smtClean="0">
                <a:cs typeface="Aharoni" panose="02010803020104030203" pitchFamily="2" charset="-79"/>
              </a:rPr>
              <a:t>что</a:t>
            </a:r>
            <a:endParaRPr lang="ru-RU" sz="1600" dirty="0">
              <a:cs typeface="Aharoni" panose="02010803020104030203" pitchFamily="2" charset="-79"/>
            </a:endParaRPr>
          </a:p>
          <a:p>
            <a:pPr algn="ctr"/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Зайнуллин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Равиль </a:t>
            </a:r>
            <a:r>
              <a:rPr lang="ru-RU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Нуруллович</a:t>
            </a:r>
            <a:endParaRPr lang="ru-RU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600"/>
              </a:spcAft>
            </a:pPr>
            <a:r>
              <a:rPr lang="ru-RU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«КАМАЗ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прошёл инструктаж по работе с программным обеспечением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MAGMASOFT®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версия 5.4 в составе модулей: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MAGMASOFT® v 5.4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MAGMAiron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Чугун)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MAGMAstress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Остаточное литейное напряжение)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MAGMApermanent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mold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в кокиль)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MAGMAinvestmentcasting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 выплавляемым моделям)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MAGMAhpdc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высоким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MAGMAlpdc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Литьё под низким давлением)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c+m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MAGMA HT thermal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Термообработка)  </a:t>
            </a:r>
          </a:p>
          <a:p>
            <a:pPr lvl="0">
              <a:spcAft>
                <a:spcPts val="600"/>
              </a:spcAft>
            </a:pP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MAGMAstep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Reader/Writer (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Обмен с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CAD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через формат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STEP)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Инструктаж проведен с 15 по 19 марта 2021 года.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эксклюзивным дистрибьютором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в России и СНГ 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</a:t>
            </a:r>
          </a:p>
          <a:p>
            <a:pPr lvl="0" algn="ctr"/>
            <a:endParaRPr lang="en-US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Генеральный директор ООО «</a:t>
            </a:r>
            <a:r>
              <a:rPr lang="ru-RU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ДиалСофт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»	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        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    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К. П. Бунатян</a:t>
            </a:r>
          </a:p>
          <a:p>
            <a:pPr lvl="0" algn="ctr"/>
            <a:endParaRPr lang="ru-RU" sz="1600" dirty="0">
              <a:solidFill>
                <a:prstClr val="black"/>
              </a:solidFill>
              <a:cs typeface="Aharoni" panose="02010803020104030203" pitchFamily="2" charset="-79"/>
            </a:endParaRPr>
          </a:p>
          <a:p>
            <a:pPr lvl="0" algn="ctr"/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197227, Россия, Санкт-Петербург, Комендантский пр., д. 4а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, </a:t>
            </a:r>
            <a:r>
              <a:rPr lang="ru-RU" sz="1600" dirty="0">
                <a:solidFill>
                  <a:prstClr val="black"/>
                </a:solidFill>
                <a:cs typeface="Aharoni" panose="02010803020104030203" pitchFamily="2" charset="-79"/>
              </a:rPr>
              <a:t>оф.417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MAGMA GmbH, </a:t>
            </a:r>
            <a:r>
              <a:rPr lang="en-US" sz="1600" dirty="0" err="1">
                <a:solidFill>
                  <a:prstClr val="black"/>
                </a:solidFill>
                <a:cs typeface="Aharoni" panose="02010803020104030203" pitchFamily="2" charset="-79"/>
              </a:rPr>
              <a:t>Kackertstrasse</a:t>
            </a:r>
            <a:r>
              <a:rPr lang="en-US" sz="1600" dirty="0">
                <a:solidFill>
                  <a:prstClr val="black"/>
                </a:solidFill>
                <a:cs typeface="Aharoni" panose="02010803020104030203" pitchFamily="2" charset="-79"/>
              </a:rPr>
              <a:t> 11, D-52072 Aachen, Germany</a:t>
            </a:r>
          </a:p>
        </p:txBody>
      </p:sp>
    </p:spTree>
    <p:extLst>
      <p:ext uri="{BB962C8B-B14F-4D97-AF65-F5344CB8AC3E}">
        <p14:creationId xmlns:p14="http://schemas.microsoft.com/office/powerpoint/2010/main" val="858945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</TotalTime>
  <Words>904</Words>
  <Application>Microsoft Office PowerPoint</Application>
  <PresentationFormat>Произвольный</PresentationFormat>
  <Paragraphs>174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Aharoni</vt:lpstr>
      <vt:lpstr>Andale Sans UI</vt:lpstr>
      <vt:lpstr>Arial</vt:lpstr>
      <vt:lpstr>Calibri</vt:lpstr>
      <vt:lpstr>Tahoma</vt:lpstr>
      <vt:lpstr>Times New Roman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Boikova</dc:creator>
  <cp:lastModifiedBy>Boikova</cp:lastModifiedBy>
  <cp:revision>98</cp:revision>
  <cp:lastPrinted>2021-03-15T12:51:25Z</cp:lastPrinted>
  <dcterms:created xsi:type="dcterms:W3CDTF">2009-04-16T11:32:32Z</dcterms:created>
  <dcterms:modified xsi:type="dcterms:W3CDTF">2021-03-15T12:55:19Z</dcterms:modified>
</cp:coreProperties>
</file>